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sldIdLst>
    <p:sldId id="256" r:id="rId2"/>
    <p:sldId id="285" r:id="rId3"/>
    <p:sldId id="286" r:id="rId4"/>
    <p:sldId id="287" r:id="rId5"/>
    <p:sldId id="266" r:id="rId6"/>
    <p:sldId id="267" r:id="rId7"/>
    <p:sldId id="289" r:id="rId8"/>
    <p:sldId id="288" r:id="rId9"/>
    <p:sldId id="290" r:id="rId10"/>
    <p:sldId id="291" r:id="rId11"/>
    <p:sldId id="292" r:id="rId12"/>
    <p:sldId id="293" r:id="rId13"/>
    <p:sldId id="294" r:id="rId1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FF"/>
    <a:srgbClr val="3333CC"/>
    <a:srgbClr val="FF3300"/>
    <a:srgbClr val="33CC33"/>
    <a:srgbClr val="FF99FF"/>
    <a:srgbClr val="33C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098" autoAdjust="0"/>
    <p:restoredTop sz="94660"/>
  </p:normalViewPr>
  <p:slideViewPr>
    <p:cSldViewPr>
      <p:cViewPr>
        <p:scale>
          <a:sx n="71" d="100"/>
          <a:sy n="71" d="100"/>
        </p:scale>
        <p:origin x="-882" y="-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A77F367A-B1E4-4453-B21E-8B979953752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4CB883BB-1776-46ED-8ECD-228A5C2EDAC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68EDAD0-9D63-453E-94BD-BC63138CDA1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B34F2D7D-7430-40F4-86E2-B53AF308954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E9226783-7BF5-447D-8EEF-AAB583D6C7D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CC3B5A0-0EA3-410F-B9BD-B4EED8CD043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216CFC3-C87C-4B7C-BAB4-E3FC8B4E55D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217316B5-65C4-4DFD-82E7-02263DBBD18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FA936008-3641-4004-AB5A-98D55B3A713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D635D2F-B8B6-4765-8F28-C0AEDEF47E0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E3F1C17E-263C-4AE7-9FE9-7894BC0E623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A7B3E4CA-4598-4F56-A799-5E21957951D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71600" y="188640"/>
            <a:ext cx="7560840" cy="2376488"/>
          </a:xfrm>
        </p:spPr>
        <p:txBody>
          <a:bodyPr>
            <a:noAutofit/>
          </a:bodyPr>
          <a:lstStyle/>
          <a:p>
            <a:pPr algn="ctr" eaLnBrk="1" hangingPunct="1"/>
            <a:r>
              <a:rPr lang="ru-RU" sz="7000" dirty="0" smtClean="0">
                <a:latin typeface="Monotype Corsiva" pitchFamily="66" charset="0"/>
              </a:rPr>
              <a:t>Урок по геометрии в 7 классе</a:t>
            </a:r>
            <a:endParaRPr lang="ru-RU" sz="7000" dirty="0" smtClean="0">
              <a:latin typeface="Monotype Corsiva" pitchFamily="66" charset="0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555776" y="2996952"/>
            <a:ext cx="6400800" cy="1752600"/>
          </a:xfrm>
        </p:spPr>
        <p:txBody>
          <a:bodyPr>
            <a:noAutofit/>
          </a:bodyPr>
          <a:lstStyle/>
          <a:p>
            <a:pPr eaLnBrk="1" hangingPunct="1">
              <a:lnSpc>
                <a:spcPct val="80000"/>
              </a:lnSpc>
            </a:pPr>
            <a:r>
              <a:rPr lang="ru-RU" sz="3300" b="1" dirty="0" smtClean="0">
                <a:solidFill>
                  <a:schemeClr val="accent3">
                    <a:lumMod val="50000"/>
                  </a:schemeClr>
                </a:solidFill>
                <a:latin typeface="Constantia" pitchFamily="18" charset="0"/>
              </a:rPr>
              <a:t>Разработала: </a:t>
            </a:r>
            <a:r>
              <a:rPr lang="ru-RU" sz="3300" b="1" dirty="0" smtClean="0">
                <a:solidFill>
                  <a:schemeClr val="accent3">
                    <a:lumMod val="50000"/>
                  </a:schemeClr>
                </a:solidFill>
                <a:latin typeface="Constantia" pitchFamily="18" charset="0"/>
              </a:rPr>
              <a:t>Аскарова А. Р.</a:t>
            </a:r>
            <a:endParaRPr lang="ru-RU" sz="3300" b="1" dirty="0" smtClean="0">
              <a:solidFill>
                <a:schemeClr val="accent3">
                  <a:lumMod val="50000"/>
                </a:schemeClr>
              </a:solidFill>
              <a:latin typeface="Constantia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ru-RU" sz="3300" b="1" dirty="0" smtClean="0">
                <a:solidFill>
                  <a:schemeClr val="accent3">
                    <a:lumMod val="50000"/>
                  </a:schemeClr>
                </a:solidFill>
                <a:latin typeface="Constantia" pitchFamily="18" charset="0"/>
              </a:rPr>
              <a:t>учитель математики</a:t>
            </a:r>
          </a:p>
          <a:p>
            <a:pPr eaLnBrk="1" hangingPunct="1">
              <a:lnSpc>
                <a:spcPct val="80000"/>
              </a:lnSpc>
            </a:pPr>
            <a:r>
              <a:rPr lang="ru-RU" sz="3300" b="1" dirty="0" smtClean="0">
                <a:solidFill>
                  <a:schemeClr val="accent3">
                    <a:lumMod val="50000"/>
                  </a:schemeClr>
                </a:solidFill>
                <a:latin typeface="Constantia" pitchFamily="18" charset="0"/>
              </a:rPr>
              <a:t>МАОУ «СОШ № 4»</a:t>
            </a:r>
          </a:p>
          <a:p>
            <a:pPr eaLnBrk="1" hangingPunct="1">
              <a:lnSpc>
                <a:spcPct val="80000"/>
              </a:lnSpc>
            </a:pPr>
            <a:r>
              <a:rPr lang="ru-RU" sz="3300" b="1" dirty="0" err="1" smtClean="0">
                <a:solidFill>
                  <a:schemeClr val="accent3">
                    <a:lumMod val="50000"/>
                  </a:schemeClr>
                </a:solidFill>
                <a:latin typeface="Constantia" pitchFamily="18" charset="0"/>
              </a:rPr>
              <a:t>Гайского</a:t>
            </a:r>
            <a:r>
              <a:rPr lang="ru-RU" sz="3300" b="1" dirty="0" smtClean="0">
                <a:solidFill>
                  <a:schemeClr val="accent3">
                    <a:lumMod val="50000"/>
                  </a:schemeClr>
                </a:solidFill>
                <a:latin typeface="Constantia" pitchFamily="18" charset="0"/>
              </a:rPr>
              <a:t> городского округа</a:t>
            </a:r>
            <a:r>
              <a:rPr lang="ru-RU" sz="3300" dirty="0" smtClean="0">
                <a:solidFill>
                  <a:schemeClr val="accent3">
                    <a:lumMod val="50000"/>
                  </a:schemeClr>
                </a:solidFill>
                <a:latin typeface="Constantia" pitchFamily="18" charset="0"/>
              </a:rPr>
              <a:t> </a:t>
            </a:r>
            <a:endParaRPr lang="ru-RU" sz="3300" dirty="0" smtClean="0">
              <a:solidFill>
                <a:schemeClr val="accent3">
                  <a:lumMod val="50000"/>
                </a:schemeClr>
              </a:solidFill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  <p:bldP spid="307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1227592"/>
          </a:xfrm>
        </p:spPr>
        <p:txBody>
          <a:bodyPr>
            <a:normAutofit/>
          </a:bodyPr>
          <a:lstStyle/>
          <a:p>
            <a:pPr algn="r">
              <a:buNone/>
            </a:pPr>
            <a:r>
              <a:rPr lang="ru-RU" sz="3300" b="1" dirty="0" smtClean="0">
                <a:solidFill>
                  <a:schemeClr val="bg2">
                    <a:lumMod val="25000"/>
                  </a:schemeClr>
                </a:solidFill>
                <a:latin typeface="Constantia" pitchFamily="18" charset="0"/>
              </a:rPr>
              <a:t>«В математике есть нечто, вызывающее восторг» </a:t>
            </a:r>
            <a:endParaRPr lang="ru-RU" sz="3300" dirty="0">
              <a:solidFill>
                <a:schemeClr val="bg2">
                  <a:lumMod val="25000"/>
                </a:schemeClr>
              </a:solidFill>
              <a:latin typeface="Constantia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000" dirty="0" smtClean="0">
                <a:solidFill>
                  <a:srgbClr val="FF0000"/>
                </a:solidFill>
                <a:latin typeface="Constantia" pitchFamily="18" charset="0"/>
              </a:rPr>
              <a:t>Девиз урока</a:t>
            </a:r>
            <a:endParaRPr lang="ru-RU" sz="6000" dirty="0">
              <a:solidFill>
                <a:srgbClr val="FF0000"/>
              </a:solidFill>
              <a:latin typeface="Constantia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44092" y="2780928"/>
            <a:ext cx="8772466" cy="300082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500" b="1" i="1" dirty="0">
                <a:latin typeface="Constantia" pitchFamily="18" charset="0"/>
              </a:rPr>
              <a:t>Кто ничего не замечает,</a:t>
            </a:r>
          </a:p>
          <a:p>
            <a:pPr algn="ctr"/>
            <a:r>
              <a:rPr lang="ru-RU" sz="4500" b="1" i="1" dirty="0">
                <a:latin typeface="Constantia" pitchFamily="18" charset="0"/>
              </a:rPr>
              <a:t>Тот ничего не изучает.</a:t>
            </a:r>
          </a:p>
          <a:p>
            <a:pPr algn="ctr"/>
            <a:r>
              <a:rPr lang="ru-RU" sz="4500" b="1" i="1" dirty="0">
                <a:latin typeface="Constantia" pitchFamily="18" charset="0"/>
              </a:rPr>
              <a:t>Кто ничего не изучает,</a:t>
            </a:r>
          </a:p>
          <a:p>
            <a:pPr algn="ctr"/>
            <a:r>
              <a:rPr lang="ru-RU" sz="4500" b="1" i="1" dirty="0">
                <a:latin typeface="Constantia" pitchFamily="18" charset="0"/>
              </a:rPr>
              <a:t>Тот вечно хнычет и </a:t>
            </a:r>
            <a:r>
              <a:rPr lang="ru-RU" sz="4500" b="1" i="1" dirty="0" smtClean="0">
                <a:latin typeface="Constantia" pitchFamily="18" charset="0"/>
              </a:rPr>
              <a:t>скучает</a:t>
            </a:r>
            <a:r>
              <a:rPr lang="ru-RU" sz="5400" dirty="0" smtClean="0"/>
              <a:t>.</a:t>
            </a:r>
            <a:endParaRPr lang="ru-RU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0" y="1340768"/>
            <a:ext cx="3826768" cy="4525963"/>
          </a:xfrm>
        </p:spPr>
        <p:txBody>
          <a:bodyPr/>
          <a:lstStyle/>
          <a:p>
            <a:pPr>
              <a:buNone/>
            </a:pPr>
            <a:r>
              <a:rPr lang="en-US" sz="3600" b="1" dirty="0" smtClean="0">
                <a:latin typeface="Monotype Corsiva" pitchFamily="66" charset="0"/>
              </a:rPr>
              <a:t>A,B,C</a:t>
            </a:r>
            <a:r>
              <a:rPr lang="en-US" dirty="0" smtClean="0"/>
              <a:t> – </a:t>
            </a:r>
            <a:r>
              <a:rPr lang="ru-RU" dirty="0" smtClean="0"/>
              <a:t>вершины</a:t>
            </a:r>
          </a:p>
          <a:p>
            <a:pPr>
              <a:buNone/>
            </a:pPr>
            <a:r>
              <a:rPr lang="ru-RU" b="1" dirty="0" smtClean="0">
                <a:latin typeface="Monotype Corsiva" pitchFamily="66" charset="0"/>
              </a:rPr>
              <a:t>АВ</a:t>
            </a:r>
            <a:r>
              <a:rPr lang="ru-RU" dirty="0" smtClean="0"/>
              <a:t>, </a:t>
            </a:r>
            <a:r>
              <a:rPr lang="ru-RU" b="1" dirty="0" smtClean="0">
                <a:latin typeface="Monotype Corsiva" pitchFamily="66" charset="0"/>
              </a:rPr>
              <a:t>ВС</a:t>
            </a:r>
            <a:r>
              <a:rPr lang="ru-RU" dirty="0" smtClean="0"/>
              <a:t>, </a:t>
            </a:r>
            <a:r>
              <a:rPr lang="ru-RU" b="1" dirty="0" smtClean="0">
                <a:latin typeface="Monotype Corsiva" pitchFamily="66" charset="0"/>
              </a:rPr>
              <a:t>АС</a:t>
            </a:r>
            <a:r>
              <a:rPr lang="ru-RU" dirty="0" smtClean="0"/>
              <a:t> – стороны</a:t>
            </a:r>
            <a:r>
              <a:rPr lang="ru-RU" dirty="0" smtClean="0">
                <a:cs typeface="Arial" charset="0"/>
              </a:rPr>
              <a:t> </a:t>
            </a:r>
          </a:p>
          <a:p>
            <a:pPr>
              <a:buNone/>
            </a:pPr>
            <a:r>
              <a:rPr lang="ru-RU" dirty="0" smtClean="0">
                <a:cs typeface="Arial" charset="0"/>
              </a:rPr>
              <a:t>∆ </a:t>
            </a:r>
            <a:r>
              <a:rPr lang="ru-RU" sz="3600" dirty="0" smtClean="0">
                <a:latin typeface="Monotype Corsiva" pitchFamily="66" charset="0"/>
                <a:sym typeface="Symbol" pitchFamily="18" charset="2"/>
              </a:rPr>
              <a:t>АВС</a:t>
            </a:r>
            <a:r>
              <a:rPr lang="ru-RU" dirty="0" smtClean="0">
                <a:sym typeface="Symbol" pitchFamily="18" charset="2"/>
              </a:rPr>
              <a:t>,</a:t>
            </a:r>
            <a:r>
              <a:rPr lang="ru-RU" dirty="0" smtClean="0">
                <a:cs typeface="Arial" charset="0"/>
              </a:rPr>
              <a:t> ∆ </a:t>
            </a:r>
            <a:r>
              <a:rPr lang="ru-RU" sz="3600" dirty="0" smtClean="0">
                <a:latin typeface="Monotype Corsiva" pitchFamily="66" charset="0"/>
                <a:sym typeface="Symbol" pitchFamily="18" charset="2"/>
              </a:rPr>
              <a:t>ВСА</a:t>
            </a:r>
            <a:r>
              <a:rPr lang="ru-RU" dirty="0" smtClean="0">
                <a:cs typeface="Arial" charset="0"/>
              </a:rPr>
              <a:t>, ∆ </a:t>
            </a:r>
            <a:r>
              <a:rPr lang="ru-RU" sz="3600" dirty="0" smtClean="0">
                <a:latin typeface="Monotype Corsiva" pitchFamily="66" charset="0"/>
                <a:sym typeface="Symbol" pitchFamily="18" charset="2"/>
              </a:rPr>
              <a:t>САВ</a:t>
            </a:r>
            <a:endParaRPr lang="ru-RU" dirty="0" smtClean="0"/>
          </a:p>
          <a:p>
            <a:pPr>
              <a:buNone/>
            </a:pPr>
            <a:r>
              <a:rPr lang="ru-RU" dirty="0" smtClean="0">
                <a:sym typeface="Symbol" pitchFamily="18" charset="2"/>
              </a:rPr>
              <a:t></a:t>
            </a:r>
            <a:r>
              <a:rPr lang="ru-RU" b="1" dirty="0" smtClean="0">
                <a:latin typeface="Monotype Corsiva" pitchFamily="66" charset="0"/>
                <a:sym typeface="Symbol" pitchFamily="18" charset="2"/>
              </a:rPr>
              <a:t>САВ</a:t>
            </a:r>
            <a:r>
              <a:rPr lang="ru-RU" dirty="0" smtClean="0">
                <a:sym typeface="Symbol" pitchFamily="18" charset="2"/>
              </a:rPr>
              <a:t>, </a:t>
            </a:r>
            <a:r>
              <a:rPr lang="ru-RU" b="1" dirty="0" smtClean="0">
                <a:latin typeface="Monotype Corsiva" pitchFamily="66" charset="0"/>
                <a:sym typeface="Symbol" pitchFamily="18" charset="2"/>
              </a:rPr>
              <a:t>АВС</a:t>
            </a:r>
            <a:r>
              <a:rPr lang="ru-RU" dirty="0" smtClean="0">
                <a:sym typeface="Symbol" pitchFamily="18" charset="2"/>
              </a:rPr>
              <a:t>, </a:t>
            </a:r>
            <a:r>
              <a:rPr lang="ru-RU" b="1" dirty="0" smtClean="0">
                <a:latin typeface="Monotype Corsiva" pitchFamily="66" charset="0"/>
                <a:sym typeface="Symbol" pitchFamily="18" charset="2"/>
              </a:rPr>
              <a:t>ВСА</a:t>
            </a:r>
            <a:r>
              <a:rPr lang="ru-RU" dirty="0" smtClean="0">
                <a:sym typeface="Symbol" pitchFamily="18" charset="2"/>
              </a:rPr>
              <a:t> – углы треугольника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  <a:latin typeface="Constantia" pitchFamily="18" charset="0"/>
              </a:rPr>
              <a:t>Треугольник</a:t>
            </a:r>
            <a:endParaRPr lang="ru-RU" dirty="0">
              <a:solidFill>
                <a:srgbClr val="FF0000"/>
              </a:solidFill>
              <a:latin typeface="Constantia" pitchFamily="18" charset="0"/>
            </a:endParaRPr>
          </a:p>
        </p:txBody>
      </p:sp>
      <p:sp>
        <p:nvSpPr>
          <p:cNvPr id="4" name="Oval 7"/>
          <p:cNvSpPr>
            <a:spLocks noChangeArrowheads="1"/>
          </p:cNvSpPr>
          <p:nvPr/>
        </p:nvSpPr>
        <p:spPr bwMode="auto">
          <a:xfrm flipH="1">
            <a:off x="395288" y="5084763"/>
            <a:ext cx="142875" cy="14287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" name="Oval 8"/>
          <p:cNvSpPr>
            <a:spLocks noChangeArrowheads="1"/>
          </p:cNvSpPr>
          <p:nvPr/>
        </p:nvSpPr>
        <p:spPr bwMode="auto">
          <a:xfrm flipH="1">
            <a:off x="1547813" y="1700213"/>
            <a:ext cx="142875" cy="14287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" name="Oval 9"/>
          <p:cNvSpPr>
            <a:spLocks noChangeArrowheads="1"/>
          </p:cNvSpPr>
          <p:nvPr/>
        </p:nvSpPr>
        <p:spPr bwMode="auto">
          <a:xfrm flipH="1">
            <a:off x="3492500" y="3717925"/>
            <a:ext cx="142875" cy="14287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Text Box 14"/>
          <p:cNvSpPr txBox="1">
            <a:spLocks noChangeArrowheads="1"/>
          </p:cNvSpPr>
          <p:nvPr/>
        </p:nvSpPr>
        <p:spPr bwMode="auto">
          <a:xfrm>
            <a:off x="3348038" y="3789363"/>
            <a:ext cx="647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dirty="0">
                <a:latin typeface="Monotype Corsiva" pitchFamily="66" charset="0"/>
              </a:rPr>
              <a:t>С</a:t>
            </a:r>
          </a:p>
        </p:txBody>
      </p:sp>
      <p:sp>
        <p:nvSpPr>
          <p:cNvPr id="8" name="Text Box 13"/>
          <p:cNvSpPr txBox="1">
            <a:spLocks noChangeArrowheads="1"/>
          </p:cNvSpPr>
          <p:nvPr/>
        </p:nvSpPr>
        <p:spPr bwMode="auto">
          <a:xfrm>
            <a:off x="1331913" y="1268413"/>
            <a:ext cx="6477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dirty="0">
                <a:latin typeface="Monotype Corsiva" pitchFamily="66" charset="0"/>
              </a:rPr>
              <a:t>В</a:t>
            </a:r>
          </a:p>
        </p:txBody>
      </p:sp>
      <p:sp>
        <p:nvSpPr>
          <p:cNvPr id="10" name="Text Box 12"/>
          <p:cNvSpPr txBox="1">
            <a:spLocks noChangeArrowheads="1"/>
          </p:cNvSpPr>
          <p:nvPr/>
        </p:nvSpPr>
        <p:spPr bwMode="auto">
          <a:xfrm>
            <a:off x="250825" y="5157788"/>
            <a:ext cx="647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dirty="0">
                <a:latin typeface="Monotype Corsiva" pitchFamily="66" charset="0"/>
              </a:rPr>
              <a:t>А</a:t>
            </a:r>
          </a:p>
        </p:txBody>
      </p:sp>
      <p:sp>
        <p:nvSpPr>
          <p:cNvPr id="11" name="Line 4"/>
          <p:cNvSpPr>
            <a:spLocks noChangeShapeType="1"/>
          </p:cNvSpPr>
          <p:nvPr/>
        </p:nvSpPr>
        <p:spPr bwMode="auto">
          <a:xfrm flipH="1">
            <a:off x="468313" y="1773238"/>
            <a:ext cx="1150937" cy="3384550"/>
          </a:xfrm>
          <a:prstGeom prst="line">
            <a:avLst/>
          </a:prstGeom>
          <a:noFill/>
          <a:ln w="57150">
            <a:solidFill>
              <a:srgbClr val="0070C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" name="Line 5"/>
          <p:cNvSpPr>
            <a:spLocks noChangeShapeType="1"/>
          </p:cNvSpPr>
          <p:nvPr/>
        </p:nvSpPr>
        <p:spPr bwMode="auto">
          <a:xfrm flipV="1">
            <a:off x="468313" y="3789363"/>
            <a:ext cx="3095625" cy="1368425"/>
          </a:xfrm>
          <a:prstGeom prst="line">
            <a:avLst/>
          </a:prstGeom>
          <a:noFill/>
          <a:ln w="57150">
            <a:solidFill>
              <a:srgbClr val="0070C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" name="Line 6"/>
          <p:cNvSpPr>
            <a:spLocks noChangeShapeType="1"/>
          </p:cNvSpPr>
          <p:nvPr/>
        </p:nvSpPr>
        <p:spPr bwMode="auto">
          <a:xfrm flipH="1" flipV="1">
            <a:off x="1619250" y="1773238"/>
            <a:ext cx="1944688" cy="2016125"/>
          </a:xfrm>
          <a:prstGeom prst="line">
            <a:avLst/>
          </a:prstGeom>
          <a:noFill/>
          <a:ln w="57150">
            <a:solidFill>
              <a:srgbClr val="0070C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6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1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  <p:bldP spid="10" grpId="0"/>
      <p:bldP spid="11" grpId="0" animBg="1"/>
      <p:bldP spid="12" grpId="0" animBg="1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Решение практических задач</a:t>
            </a:r>
            <a:endParaRPr lang="ru-RU" dirty="0"/>
          </a:p>
        </p:txBody>
      </p:sp>
      <p:sp>
        <p:nvSpPr>
          <p:cNvPr id="4" name="AutoShape 10"/>
          <p:cNvSpPr>
            <a:spLocks noChangeArrowheads="1"/>
          </p:cNvSpPr>
          <p:nvPr/>
        </p:nvSpPr>
        <p:spPr bwMode="auto">
          <a:xfrm>
            <a:off x="899592" y="1556792"/>
            <a:ext cx="2303462" cy="1944687"/>
          </a:xfrm>
          <a:prstGeom prst="triangle">
            <a:avLst>
              <a:gd name="adj" fmla="val 18718"/>
            </a:avLst>
          </a:prstGeom>
          <a:solidFill>
            <a:srgbClr val="CCFFFF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" name="Text Box 12"/>
          <p:cNvSpPr txBox="1">
            <a:spLocks noChangeArrowheads="1"/>
          </p:cNvSpPr>
          <p:nvPr/>
        </p:nvSpPr>
        <p:spPr bwMode="auto">
          <a:xfrm>
            <a:off x="467544" y="3429000"/>
            <a:ext cx="6477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>
                <a:latin typeface="Monotype Corsiva" pitchFamily="66" charset="0"/>
              </a:rPr>
              <a:t>A</a:t>
            </a:r>
            <a:endParaRPr lang="ru-RU" sz="3200" dirty="0">
              <a:latin typeface="Monotype Corsiva" pitchFamily="66" charset="0"/>
            </a:endParaRPr>
          </a:p>
        </p:txBody>
      </p:sp>
      <p:sp>
        <p:nvSpPr>
          <p:cNvPr id="6" name="Text Box 13"/>
          <p:cNvSpPr txBox="1">
            <a:spLocks noChangeArrowheads="1"/>
          </p:cNvSpPr>
          <p:nvPr/>
        </p:nvSpPr>
        <p:spPr bwMode="auto">
          <a:xfrm>
            <a:off x="7884368" y="5661248"/>
            <a:ext cx="6477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 smtClean="0">
                <a:latin typeface="Monotype Corsiva" pitchFamily="66" charset="0"/>
              </a:rPr>
              <a:t>P</a:t>
            </a:r>
            <a:endParaRPr lang="ru-RU" sz="3200" dirty="0">
              <a:latin typeface="Monotype Corsiva" pitchFamily="66" charset="0"/>
            </a:endParaRPr>
          </a:p>
        </p:txBody>
      </p:sp>
      <p:sp>
        <p:nvSpPr>
          <p:cNvPr id="7" name="Text Box 14"/>
          <p:cNvSpPr txBox="1">
            <a:spLocks noChangeArrowheads="1"/>
          </p:cNvSpPr>
          <p:nvPr/>
        </p:nvSpPr>
        <p:spPr bwMode="auto">
          <a:xfrm>
            <a:off x="5436096" y="3212976"/>
            <a:ext cx="64807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 smtClean="0">
                <a:latin typeface="Monotype Corsiva" pitchFamily="66" charset="0"/>
              </a:rPr>
              <a:t>N</a:t>
            </a:r>
            <a:endParaRPr lang="ru-RU" sz="3200" dirty="0">
              <a:latin typeface="Monotype Corsiva" pitchFamily="66" charset="0"/>
            </a:endParaRPr>
          </a:p>
        </p:txBody>
      </p:sp>
      <p:cxnSp>
        <p:nvCxnSpPr>
          <p:cNvPr id="9" name="Прямая соединительная линия 8"/>
          <p:cNvCxnSpPr>
            <a:stCxn id="4" idx="2"/>
            <a:endCxn id="4" idx="5"/>
          </p:cNvCxnSpPr>
          <p:nvPr/>
        </p:nvCxnSpPr>
        <p:spPr>
          <a:xfrm flipV="1">
            <a:off x="899592" y="2529136"/>
            <a:ext cx="1367312" cy="972343"/>
          </a:xfrm>
          <a:prstGeom prst="line">
            <a:avLst/>
          </a:prstGeom>
          <a:ln w="349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Box 14"/>
          <p:cNvSpPr txBox="1">
            <a:spLocks noChangeArrowheads="1"/>
          </p:cNvSpPr>
          <p:nvPr/>
        </p:nvSpPr>
        <p:spPr bwMode="auto">
          <a:xfrm>
            <a:off x="2267744" y="1988840"/>
            <a:ext cx="64807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 smtClean="0">
                <a:latin typeface="Monotype Corsiva" pitchFamily="66" charset="0"/>
              </a:rPr>
              <a:t>D</a:t>
            </a:r>
            <a:endParaRPr lang="ru-RU" sz="3200" dirty="0">
              <a:latin typeface="Monotype Corsiva" pitchFamily="66" charset="0"/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 flipV="1">
            <a:off x="1691680" y="1916832"/>
            <a:ext cx="216024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flipV="1">
            <a:off x="2483768" y="2780928"/>
            <a:ext cx="216024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AutoShape 10"/>
          <p:cNvSpPr>
            <a:spLocks noChangeArrowheads="1"/>
          </p:cNvSpPr>
          <p:nvPr/>
        </p:nvSpPr>
        <p:spPr bwMode="auto">
          <a:xfrm>
            <a:off x="4860032" y="3789040"/>
            <a:ext cx="2952328" cy="2160240"/>
          </a:xfrm>
          <a:prstGeom prst="triangle">
            <a:avLst>
              <a:gd name="adj" fmla="val 18718"/>
            </a:avLst>
          </a:prstGeom>
          <a:solidFill>
            <a:srgbClr val="FFFF00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6" name="Text Box 12"/>
          <p:cNvSpPr txBox="1">
            <a:spLocks noChangeArrowheads="1"/>
          </p:cNvSpPr>
          <p:nvPr/>
        </p:nvSpPr>
        <p:spPr bwMode="auto">
          <a:xfrm>
            <a:off x="4355976" y="5877272"/>
            <a:ext cx="6477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>
                <a:latin typeface="Monotype Corsiva" pitchFamily="66" charset="0"/>
              </a:rPr>
              <a:t>M</a:t>
            </a:r>
            <a:endParaRPr lang="ru-RU" sz="3200" dirty="0">
              <a:latin typeface="Monotype Corsiva" pitchFamily="66" charset="0"/>
            </a:endParaRPr>
          </a:p>
        </p:txBody>
      </p:sp>
      <p:sp>
        <p:nvSpPr>
          <p:cNvPr id="17" name="Text Box 13"/>
          <p:cNvSpPr txBox="1">
            <a:spLocks noChangeArrowheads="1"/>
          </p:cNvSpPr>
          <p:nvPr/>
        </p:nvSpPr>
        <p:spPr bwMode="auto">
          <a:xfrm>
            <a:off x="3356149" y="3364582"/>
            <a:ext cx="6477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>
                <a:latin typeface="Monotype Corsiva" pitchFamily="66" charset="0"/>
              </a:rPr>
              <a:t>C</a:t>
            </a:r>
            <a:endParaRPr lang="ru-RU" sz="3200">
              <a:latin typeface="Monotype Corsiva" pitchFamily="66" charset="0"/>
            </a:endParaRPr>
          </a:p>
        </p:txBody>
      </p:sp>
      <p:sp>
        <p:nvSpPr>
          <p:cNvPr id="18" name="Text Box 14"/>
          <p:cNvSpPr txBox="1">
            <a:spLocks noChangeArrowheads="1"/>
          </p:cNvSpPr>
          <p:nvPr/>
        </p:nvSpPr>
        <p:spPr bwMode="auto">
          <a:xfrm>
            <a:off x="1340024" y="1268433"/>
            <a:ext cx="64807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>
                <a:latin typeface="Monotype Corsiva" pitchFamily="66" charset="0"/>
              </a:rPr>
              <a:t>B</a:t>
            </a:r>
            <a:endParaRPr lang="ru-RU" sz="3200" dirty="0">
              <a:latin typeface="Monotype Corsiva" pitchFamily="66" charset="0"/>
            </a:endParaRPr>
          </a:p>
        </p:txBody>
      </p:sp>
      <p:sp>
        <p:nvSpPr>
          <p:cNvPr id="19" name="Oval 8"/>
          <p:cNvSpPr>
            <a:spLocks noChangeArrowheads="1"/>
          </p:cNvSpPr>
          <p:nvPr/>
        </p:nvSpPr>
        <p:spPr bwMode="auto">
          <a:xfrm flipH="1">
            <a:off x="5796136" y="5877272"/>
            <a:ext cx="142875" cy="14287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" name="Text Box 12"/>
          <p:cNvSpPr txBox="1">
            <a:spLocks noChangeArrowheads="1"/>
          </p:cNvSpPr>
          <p:nvPr/>
        </p:nvSpPr>
        <p:spPr bwMode="auto">
          <a:xfrm>
            <a:off x="5580112" y="5949280"/>
            <a:ext cx="6477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 smtClean="0">
                <a:latin typeface="Monotype Corsiva" pitchFamily="66" charset="0"/>
              </a:rPr>
              <a:t>K</a:t>
            </a:r>
            <a:endParaRPr lang="ru-RU" sz="3200" dirty="0">
              <a:latin typeface="Monotype Corsiva" pitchFamily="66" charset="0"/>
            </a:endParaRPr>
          </a:p>
        </p:txBody>
      </p:sp>
      <p:cxnSp>
        <p:nvCxnSpPr>
          <p:cNvPr id="22" name="Прямая соединительная линия 21"/>
          <p:cNvCxnSpPr>
            <a:stCxn id="15" idx="0"/>
            <a:endCxn id="20" idx="0"/>
          </p:cNvCxnSpPr>
          <p:nvPr/>
        </p:nvCxnSpPr>
        <p:spPr>
          <a:xfrm>
            <a:off x="5412649" y="3789040"/>
            <a:ext cx="491313" cy="2160240"/>
          </a:xfrm>
          <a:prstGeom prst="line">
            <a:avLst/>
          </a:prstGeom>
          <a:ln w="254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/>
      <p:bldP spid="10" grpId="0"/>
      <p:bldP spid="15" grpId="0" animBg="1"/>
      <p:bldP spid="16" grpId="0"/>
      <p:bldP spid="17" grpId="0"/>
      <p:bldP spid="18" grpId="0"/>
      <p:bldP spid="19" grpId="0" animBg="1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29" name="AutoShape 17"/>
          <p:cNvSpPr>
            <a:spLocks noChangeArrowheads="1"/>
          </p:cNvSpPr>
          <p:nvPr/>
        </p:nvSpPr>
        <p:spPr bwMode="auto">
          <a:xfrm rot="5951250">
            <a:off x="2775744" y="3429794"/>
            <a:ext cx="866775" cy="576263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rgbClr val="FF99FF"/>
              </a:gs>
              <a:gs pos="100000">
                <a:srgbClr val="FFF8FF"/>
              </a:gs>
            </a:gsLst>
            <a:path path="rect">
              <a:fillToRect r="100000" b="10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3328" name="AutoShape 16"/>
          <p:cNvSpPr>
            <a:spLocks noChangeArrowheads="1"/>
          </p:cNvSpPr>
          <p:nvPr/>
        </p:nvSpPr>
        <p:spPr bwMode="auto">
          <a:xfrm rot="-853997">
            <a:off x="1331913" y="1773238"/>
            <a:ext cx="647700" cy="576262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rgbClr val="FF99FF"/>
              </a:gs>
              <a:gs pos="100000">
                <a:srgbClr val="FFF8FF"/>
              </a:gs>
            </a:gsLst>
            <a:path path="rect">
              <a:fillToRect r="100000" b="10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3327" name="AutoShape 15"/>
          <p:cNvSpPr>
            <a:spLocks noChangeArrowheads="1"/>
          </p:cNvSpPr>
          <p:nvPr/>
        </p:nvSpPr>
        <p:spPr bwMode="auto">
          <a:xfrm rot="-8287852">
            <a:off x="395288" y="4652963"/>
            <a:ext cx="503237" cy="576262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rgbClr val="FF99FF"/>
              </a:gs>
              <a:gs pos="100000">
                <a:srgbClr val="FFF8FF"/>
              </a:gs>
            </a:gsLst>
            <a:path path="rect">
              <a:fillToRect r="100000" b="10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01" name="Text Box 14"/>
          <p:cNvSpPr txBox="1">
            <a:spLocks noChangeArrowheads="1"/>
          </p:cNvSpPr>
          <p:nvPr/>
        </p:nvSpPr>
        <p:spPr bwMode="auto">
          <a:xfrm>
            <a:off x="3348038" y="3789363"/>
            <a:ext cx="647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>
                <a:latin typeface="Monotype Corsiva" pitchFamily="66" charset="0"/>
              </a:rPr>
              <a:t>С</a:t>
            </a:r>
          </a:p>
        </p:txBody>
      </p:sp>
      <p:sp>
        <p:nvSpPr>
          <p:cNvPr id="4102" name="Text Box 13"/>
          <p:cNvSpPr txBox="1">
            <a:spLocks noChangeArrowheads="1"/>
          </p:cNvSpPr>
          <p:nvPr/>
        </p:nvSpPr>
        <p:spPr bwMode="auto">
          <a:xfrm>
            <a:off x="1331913" y="1268413"/>
            <a:ext cx="6477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dirty="0">
                <a:latin typeface="Monotype Corsiva" pitchFamily="66" charset="0"/>
              </a:rPr>
              <a:t>В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4211638" y="1628775"/>
            <a:ext cx="4764087" cy="4281488"/>
          </a:xfrm>
        </p:spPr>
        <p:txBody>
          <a:bodyPr/>
          <a:lstStyle/>
          <a:p>
            <a:pPr eaLnBrk="1" hangingPunct="1">
              <a:lnSpc>
                <a:spcPct val="110000"/>
              </a:lnSpc>
              <a:buFont typeface="Wingdings" pitchFamily="2" charset="2"/>
              <a:buNone/>
            </a:pPr>
            <a:r>
              <a:rPr lang="ru-RU" dirty="0" smtClean="0">
                <a:sym typeface="Symbol" pitchFamily="18" charset="2"/>
              </a:rPr>
              <a:t>Р </a:t>
            </a:r>
            <a:r>
              <a:rPr lang="ru-RU" sz="2800" b="1" baseline="-25000" dirty="0" smtClean="0">
                <a:cs typeface="Arial" charset="0"/>
              </a:rPr>
              <a:t>∆ </a:t>
            </a:r>
            <a:r>
              <a:rPr lang="ru-RU" sz="2800" b="1" baseline="-25000" dirty="0" smtClean="0">
                <a:sym typeface="Symbol" pitchFamily="18" charset="2"/>
              </a:rPr>
              <a:t>АВС</a:t>
            </a:r>
            <a:r>
              <a:rPr lang="ru-RU" dirty="0" smtClean="0">
                <a:sym typeface="Symbol" pitchFamily="18" charset="2"/>
              </a:rPr>
              <a:t> = </a:t>
            </a:r>
            <a:r>
              <a:rPr lang="ru-RU" dirty="0" smtClean="0"/>
              <a:t>АВ+ВС+АС </a:t>
            </a:r>
            <a:endParaRPr lang="ru-RU" dirty="0" smtClean="0">
              <a:sym typeface="Symbol" pitchFamily="18" charset="2"/>
            </a:endParaRPr>
          </a:p>
          <a:p>
            <a:pPr algn="ctr">
              <a:buNone/>
            </a:pPr>
            <a:r>
              <a:rPr lang="ru-RU" b="1" i="1" dirty="0" smtClean="0">
                <a:solidFill>
                  <a:srgbClr val="FF0000"/>
                </a:solidFill>
                <a:latin typeface="Constantia" pitchFamily="18" charset="0"/>
              </a:rPr>
              <a:t>С</a:t>
            </a:r>
            <a:r>
              <a:rPr lang="ru-RU" b="1" i="1" dirty="0" smtClean="0">
                <a:solidFill>
                  <a:srgbClr val="FF0000"/>
                </a:solidFill>
                <a:latin typeface="Constantia" pitchFamily="18" charset="0"/>
              </a:rPr>
              <a:t>умма </a:t>
            </a:r>
            <a:r>
              <a:rPr lang="ru-RU" b="1" i="1" dirty="0" smtClean="0">
                <a:solidFill>
                  <a:srgbClr val="FF0000"/>
                </a:solidFill>
                <a:latin typeface="Constantia" pitchFamily="18" charset="0"/>
              </a:rPr>
              <a:t>длин трех сторон треугольника называется его периметром</a:t>
            </a:r>
            <a:endParaRPr lang="ru-RU" b="1" dirty="0" smtClean="0">
              <a:solidFill>
                <a:srgbClr val="FF0000"/>
              </a:solidFill>
              <a:latin typeface="Constantia" pitchFamily="18" charset="0"/>
              <a:sym typeface="Symbol" pitchFamily="18" charset="2"/>
            </a:endParaRPr>
          </a:p>
        </p:txBody>
      </p:sp>
      <p:sp>
        <p:nvSpPr>
          <p:cNvPr id="4103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algn="ctr" eaLnBrk="1" hangingPunct="1"/>
            <a:r>
              <a:rPr lang="ru-RU" sz="3600" b="1" dirty="0" smtClean="0"/>
              <a:t>Треугольник</a:t>
            </a:r>
          </a:p>
        </p:txBody>
      </p:sp>
      <p:sp>
        <p:nvSpPr>
          <p:cNvPr id="13316" name="Line 4"/>
          <p:cNvSpPr>
            <a:spLocks noChangeShapeType="1"/>
          </p:cNvSpPr>
          <p:nvPr/>
        </p:nvSpPr>
        <p:spPr bwMode="auto">
          <a:xfrm flipH="1">
            <a:off x="468313" y="1773238"/>
            <a:ext cx="1150937" cy="338455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17" name="Line 5"/>
          <p:cNvSpPr>
            <a:spLocks noChangeShapeType="1"/>
          </p:cNvSpPr>
          <p:nvPr/>
        </p:nvSpPr>
        <p:spPr bwMode="auto">
          <a:xfrm flipV="1">
            <a:off x="468313" y="3789363"/>
            <a:ext cx="3095625" cy="136842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18" name="Line 6"/>
          <p:cNvSpPr>
            <a:spLocks noChangeShapeType="1"/>
          </p:cNvSpPr>
          <p:nvPr/>
        </p:nvSpPr>
        <p:spPr bwMode="auto">
          <a:xfrm flipH="1" flipV="1">
            <a:off x="1619250" y="1773238"/>
            <a:ext cx="1944688" cy="201612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19" name="Oval 7"/>
          <p:cNvSpPr>
            <a:spLocks noChangeArrowheads="1"/>
          </p:cNvSpPr>
          <p:nvPr/>
        </p:nvSpPr>
        <p:spPr bwMode="auto">
          <a:xfrm flipH="1">
            <a:off x="395288" y="5084763"/>
            <a:ext cx="142875" cy="14287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3320" name="Oval 8"/>
          <p:cNvSpPr>
            <a:spLocks noChangeArrowheads="1"/>
          </p:cNvSpPr>
          <p:nvPr/>
        </p:nvSpPr>
        <p:spPr bwMode="auto">
          <a:xfrm flipH="1">
            <a:off x="1547813" y="1700213"/>
            <a:ext cx="142875" cy="14287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3321" name="Oval 9"/>
          <p:cNvSpPr>
            <a:spLocks noChangeArrowheads="1"/>
          </p:cNvSpPr>
          <p:nvPr/>
        </p:nvSpPr>
        <p:spPr bwMode="auto">
          <a:xfrm flipH="1">
            <a:off x="3492500" y="3717925"/>
            <a:ext cx="142875" cy="14287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11" name="Text Box 12"/>
          <p:cNvSpPr txBox="1">
            <a:spLocks noChangeArrowheads="1"/>
          </p:cNvSpPr>
          <p:nvPr/>
        </p:nvSpPr>
        <p:spPr bwMode="auto">
          <a:xfrm>
            <a:off x="250825" y="5157788"/>
            <a:ext cx="647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dirty="0">
                <a:latin typeface="Monotype Corsiva" pitchFamily="66" charset="0"/>
              </a:rPr>
              <a:t>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5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500" fill="hold"/>
                                        <p:tgtEl>
                                          <p:spTgt spid="133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133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33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2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33CCFF"/>
                                      </p:to>
                                    </p:animClr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7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5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33CCFF"/>
                                      </p:to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7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33CCFF"/>
                                      </p:to>
                                    </p:animClr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3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3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3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5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29" grpId="0" animBg="1"/>
      <p:bldP spid="13328" grpId="0" animBg="1"/>
      <p:bldP spid="1332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4356100" y="3213100"/>
            <a:ext cx="4475163" cy="140017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z="4400" dirty="0" smtClean="0">
                <a:latin typeface="Monotype Corsiva" pitchFamily="66" charset="0"/>
                <a:cs typeface="Arial" charset="0"/>
              </a:rPr>
              <a:t>∆ </a:t>
            </a:r>
            <a:r>
              <a:rPr lang="en-US" sz="4400" dirty="0" smtClean="0">
                <a:latin typeface="Monotype Corsiva" pitchFamily="66" charset="0"/>
                <a:cs typeface="Arial" charset="0"/>
              </a:rPr>
              <a:t>ABC</a:t>
            </a:r>
            <a:r>
              <a:rPr lang="ru-RU" sz="4400" dirty="0" smtClean="0">
                <a:latin typeface="Monotype Corsiva" pitchFamily="66" charset="0"/>
                <a:cs typeface="Arial" charset="0"/>
              </a:rPr>
              <a:t> </a:t>
            </a:r>
            <a:r>
              <a:rPr lang="en-US" sz="4400" dirty="0" smtClean="0">
                <a:latin typeface="Monotype Corsiva" pitchFamily="66" charset="0"/>
                <a:cs typeface="Arial" charset="0"/>
              </a:rPr>
              <a:t>=</a:t>
            </a:r>
            <a:r>
              <a:rPr lang="ru-RU" sz="4400" dirty="0" smtClean="0">
                <a:latin typeface="Monotype Corsiva" pitchFamily="66" charset="0"/>
                <a:cs typeface="Arial" charset="0"/>
              </a:rPr>
              <a:t> ∆ </a:t>
            </a:r>
            <a:r>
              <a:rPr lang="en-US" sz="4400" dirty="0" smtClean="0">
                <a:latin typeface="Monotype Corsiva" pitchFamily="66" charset="0"/>
                <a:cs typeface="Arial" charset="0"/>
              </a:rPr>
              <a:t>DEF</a:t>
            </a:r>
            <a:endParaRPr lang="ru-RU" sz="4400" baseline="-25000" dirty="0" smtClean="0">
              <a:latin typeface="Monotype Corsiva" pitchFamily="66" charset="0"/>
              <a:cs typeface="Arial" charset="0"/>
            </a:endParaRPr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147050" cy="1858962"/>
          </a:xfrm>
        </p:spPr>
        <p:txBody>
          <a:bodyPr>
            <a:normAutofit fontScale="90000"/>
          </a:bodyPr>
          <a:lstStyle/>
          <a:p>
            <a:pPr algn="just" eaLnBrk="1" hangingPunct="1"/>
            <a:r>
              <a:rPr lang="ru-RU" sz="3200" smtClean="0"/>
              <a:t>Две фигуры, в частности, два треугольника, называются </a:t>
            </a:r>
            <a:r>
              <a:rPr lang="ru-RU" sz="3200" i="1" smtClean="0">
                <a:solidFill>
                  <a:srgbClr val="3333CC"/>
                </a:solidFill>
              </a:rPr>
              <a:t>равными</a:t>
            </a:r>
            <a:r>
              <a:rPr lang="ru-RU" sz="3200" smtClean="0"/>
              <a:t>, если их можно совместить </a:t>
            </a:r>
            <a:r>
              <a:rPr lang="ru-RU" sz="3200" i="1" smtClean="0">
                <a:solidFill>
                  <a:srgbClr val="3333CC"/>
                </a:solidFill>
              </a:rPr>
              <a:t>наложением</a:t>
            </a:r>
          </a:p>
        </p:txBody>
      </p:sp>
      <p:sp>
        <p:nvSpPr>
          <p:cNvPr id="5124" name="AutoShape 10"/>
          <p:cNvSpPr>
            <a:spLocks noChangeArrowheads="1"/>
          </p:cNvSpPr>
          <p:nvPr/>
        </p:nvSpPr>
        <p:spPr bwMode="auto">
          <a:xfrm>
            <a:off x="684213" y="3789363"/>
            <a:ext cx="2303462" cy="1944687"/>
          </a:xfrm>
          <a:prstGeom prst="triangle">
            <a:avLst>
              <a:gd name="adj" fmla="val 18718"/>
            </a:avLst>
          </a:prstGeom>
          <a:solidFill>
            <a:srgbClr val="CCFFFF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25" name="Text Box 12"/>
          <p:cNvSpPr txBox="1">
            <a:spLocks noChangeArrowheads="1"/>
          </p:cNvSpPr>
          <p:nvPr/>
        </p:nvSpPr>
        <p:spPr bwMode="auto">
          <a:xfrm>
            <a:off x="179388" y="5949950"/>
            <a:ext cx="6477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>
                <a:latin typeface="Monotype Corsiva" pitchFamily="66" charset="0"/>
              </a:rPr>
              <a:t>A</a:t>
            </a:r>
            <a:endParaRPr lang="ru-RU" sz="3200" dirty="0">
              <a:latin typeface="Monotype Corsiva" pitchFamily="66" charset="0"/>
            </a:endParaRPr>
          </a:p>
        </p:txBody>
      </p:sp>
      <p:sp>
        <p:nvSpPr>
          <p:cNvPr id="5126" name="Text Box 13"/>
          <p:cNvSpPr txBox="1">
            <a:spLocks noChangeArrowheads="1"/>
          </p:cNvSpPr>
          <p:nvPr/>
        </p:nvSpPr>
        <p:spPr bwMode="auto">
          <a:xfrm>
            <a:off x="2555875" y="5876925"/>
            <a:ext cx="6477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>
                <a:latin typeface="Monotype Corsiva" pitchFamily="66" charset="0"/>
              </a:rPr>
              <a:t>C</a:t>
            </a:r>
            <a:endParaRPr lang="ru-RU" sz="3200">
              <a:latin typeface="Monotype Corsiva" pitchFamily="66" charset="0"/>
            </a:endParaRPr>
          </a:p>
        </p:txBody>
      </p:sp>
      <p:sp>
        <p:nvSpPr>
          <p:cNvPr id="5127" name="Text Box 14"/>
          <p:cNvSpPr txBox="1">
            <a:spLocks noChangeArrowheads="1"/>
          </p:cNvSpPr>
          <p:nvPr/>
        </p:nvSpPr>
        <p:spPr bwMode="auto">
          <a:xfrm>
            <a:off x="539750" y="3573463"/>
            <a:ext cx="6477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>
                <a:latin typeface="Monotype Corsiva" pitchFamily="66" charset="0"/>
              </a:rPr>
              <a:t>B</a:t>
            </a:r>
            <a:endParaRPr lang="ru-RU" sz="3200" dirty="0">
              <a:latin typeface="Monotype Corsiva" pitchFamily="66" charset="0"/>
            </a:endParaRPr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2411413" y="1916113"/>
            <a:ext cx="3168650" cy="3033713"/>
            <a:chOff x="1519" y="1207"/>
            <a:chExt cx="1996" cy="1911"/>
          </a:xfrm>
        </p:grpSpPr>
        <p:sp>
          <p:nvSpPr>
            <p:cNvPr id="5129" name="AutoShape 17"/>
            <p:cNvSpPr>
              <a:spLocks noChangeArrowheads="1"/>
            </p:cNvSpPr>
            <p:nvPr/>
          </p:nvSpPr>
          <p:spPr bwMode="auto">
            <a:xfrm>
              <a:off x="1746" y="1571"/>
              <a:ext cx="1451" cy="1225"/>
            </a:xfrm>
            <a:prstGeom prst="triangle">
              <a:avLst>
                <a:gd name="adj" fmla="val 18718"/>
              </a:avLst>
            </a:prstGeom>
            <a:solidFill>
              <a:srgbClr val="FF99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130" name="Text Box 18"/>
            <p:cNvSpPr txBox="1">
              <a:spLocks noChangeArrowheads="1"/>
            </p:cNvSpPr>
            <p:nvPr/>
          </p:nvSpPr>
          <p:spPr bwMode="auto">
            <a:xfrm>
              <a:off x="1519" y="2750"/>
              <a:ext cx="408" cy="3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latin typeface="Monotype Corsiva" pitchFamily="66" charset="0"/>
                </a:rPr>
                <a:t>D</a:t>
              </a:r>
              <a:endParaRPr lang="ru-RU" sz="3200" baseline="-25000" dirty="0">
                <a:latin typeface="Monotype Corsiva" pitchFamily="66" charset="0"/>
              </a:endParaRPr>
            </a:p>
          </p:txBody>
        </p:sp>
        <p:sp>
          <p:nvSpPr>
            <p:cNvPr id="5131" name="Text Box 19"/>
            <p:cNvSpPr txBox="1">
              <a:spLocks noChangeArrowheads="1"/>
            </p:cNvSpPr>
            <p:nvPr/>
          </p:nvSpPr>
          <p:spPr bwMode="auto">
            <a:xfrm>
              <a:off x="3107" y="2750"/>
              <a:ext cx="408" cy="3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latin typeface="Monotype Corsiva" pitchFamily="66" charset="0"/>
                </a:rPr>
                <a:t>F</a:t>
              </a:r>
              <a:endParaRPr lang="ru-RU" sz="3200" baseline="-25000" dirty="0">
                <a:latin typeface="Monotype Corsiva" pitchFamily="66" charset="0"/>
              </a:endParaRPr>
            </a:p>
          </p:txBody>
        </p:sp>
        <p:sp>
          <p:nvSpPr>
            <p:cNvPr id="5132" name="Text Box 20"/>
            <p:cNvSpPr txBox="1">
              <a:spLocks noChangeArrowheads="1"/>
            </p:cNvSpPr>
            <p:nvPr/>
          </p:nvSpPr>
          <p:spPr bwMode="auto">
            <a:xfrm>
              <a:off x="1746" y="1207"/>
              <a:ext cx="408" cy="3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latin typeface="Monotype Corsiva" pitchFamily="66" charset="0"/>
                </a:rPr>
                <a:t>E</a:t>
              </a:r>
              <a:endParaRPr lang="ru-RU" sz="3200" baseline="-25000" dirty="0">
                <a:latin typeface="Monotype Corsiva" pitchFamily="66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1.48148E-6 L -0.2283 0.1886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" y="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28" name="AutoShape 24"/>
          <p:cNvSpPr>
            <a:spLocks noChangeArrowheads="1"/>
          </p:cNvSpPr>
          <p:nvPr/>
        </p:nvSpPr>
        <p:spPr bwMode="auto">
          <a:xfrm rot="-223183">
            <a:off x="971550" y="3789363"/>
            <a:ext cx="647700" cy="576262"/>
          </a:xfrm>
          <a:prstGeom prst="triangle">
            <a:avLst>
              <a:gd name="adj" fmla="val 24278"/>
            </a:avLst>
          </a:prstGeom>
          <a:gradFill rotWithShape="1">
            <a:gsLst>
              <a:gs pos="0">
                <a:srgbClr val="3333CC"/>
              </a:gs>
              <a:gs pos="100000">
                <a:srgbClr val="FFFFFF"/>
              </a:gs>
            </a:gsLst>
            <a:path path="rect">
              <a:fillToRect r="100000" b="10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1529" name="AutoShape 25"/>
          <p:cNvSpPr>
            <a:spLocks noChangeArrowheads="1"/>
          </p:cNvSpPr>
          <p:nvPr/>
        </p:nvSpPr>
        <p:spPr bwMode="auto">
          <a:xfrm rot="-223183">
            <a:off x="3059113" y="2420938"/>
            <a:ext cx="647700" cy="576262"/>
          </a:xfrm>
          <a:prstGeom prst="triangle">
            <a:avLst>
              <a:gd name="adj" fmla="val 24278"/>
            </a:avLst>
          </a:prstGeom>
          <a:gradFill rotWithShape="1">
            <a:gsLst>
              <a:gs pos="0">
                <a:srgbClr val="3333CC"/>
              </a:gs>
              <a:gs pos="100000">
                <a:srgbClr val="FFFFFF"/>
              </a:gs>
            </a:gsLst>
            <a:path path="rect">
              <a:fillToRect r="100000" b="10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1524" name="AutoShape 20"/>
          <p:cNvSpPr>
            <a:spLocks noChangeArrowheads="1"/>
          </p:cNvSpPr>
          <p:nvPr/>
        </p:nvSpPr>
        <p:spPr bwMode="auto">
          <a:xfrm rot="-9011711">
            <a:off x="615950" y="5426075"/>
            <a:ext cx="1008063" cy="503238"/>
          </a:xfrm>
          <a:prstGeom prst="triangle">
            <a:avLst>
              <a:gd name="adj" fmla="val 86292"/>
            </a:avLst>
          </a:prstGeom>
          <a:gradFill rotWithShape="1">
            <a:gsLst>
              <a:gs pos="0">
                <a:srgbClr val="33CC33"/>
              </a:gs>
              <a:gs pos="100000">
                <a:srgbClr val="FFFFFF"/>
              </a:gs>
            </a:gsLst>
            <a:path path="rect">
              <a:fillToRect l="100000" b="10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1525" name="AutoShape 21"/>
          <p:cNvSpPr>
            <a:spLocks noChangeArrowheads="1"/>
          </p:cNvSpPr>
          <p:nvPr/>
        </p:nvSpPr>
        <p:spPr bwMode="auto">
          <a:xfrm rot="-9011711">
            <a:off x="2700338" y="4149725"/>
            <a:ext cx="1008062" cy="503238"/>
          </a:xfrm>
          <a:prstGeom prst="triangle">
            <a:avLst>
              <a:gd name="adj" fmla="val 86292"/>
            </a:avLst>
          </a:prstGeom>
          <a:gradFill rotWithShape="1">
            <a:gsLst>
              <a:gs pos="0">
                <a:srgbClr val="33CC33"/>
              </a:gs>
              <a:gs pos="100000">
                <a:srgbClr val="FFFFFF"/>
              </a:gs>
            </a:gsLst>
            <a:path path="rect">
              <a:fillToRect l="100000" b="10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1520" name="AutoShape 16"/>
          <p:cNvSpPr>
            <a:spLocks noChangeArrowheads="1"/>
          </p:cNvSpPr>
          <p:nvPr/>
        </p:nvSpPr>
        <p:spPr bwMode="auto">
          <a:xfrm rot="6530870">
            <a:off x="4464844" y="3967957"/>
            <a:ext cx="574675" cy="649287"/>
          </a:xfrm>
          <a:prstGeom prst="triangle">
            <a:avLst>
              <a:gd name="adj" fmla="val 59282"/>
            </a:avLst>
          </a:prstGeom>
          <a:gradFill rotWithShape="1">
            <a:gsLst>
              <a:gs pos="0">
                <a:srgbClr val="FF3300"/>
              </a:gs>
              <a:gs pos="100000">
                <a:srgbClr val="FFFFFF"/>
              </a:gs>
            </a:gsLst>
            <a:path path="rect">
              <a:fillToRect r="100000" b="10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1519" name="AutoShape 15"/>
          <p:cNvSpPr>
            <a:spLocks noChangeArrowheads="1"/>
          </p:cNvSpPr>
          <p:nvPr/>
        </p:nvSpPr>
        <p:spPr bwMode="auto">
          <a:xfrm rot="6530870">
            <a:off x="2377281" y="5263357"/>
            <a:ext cx="574675" cy="649288"/>
          </a:xfrm>
          <a:prstGeom prst="triangle">
            <a:avLst>
              <a:gd name="adj" fmla="val 59282"/>
            </a:avLst>
          </a:prstGeom>
          <a:gradFill rotWithShape="1">
            <a:gsLst>
              <a:gs pos="0">
                <a:srgbClr val="FF3300"/>
              </a:gs>
              <a:gs pos="100000">
                <a:srgbClr val="FFFFFF"/>
              </a:gs>
            </a:gsLst>
            <a:path path="rect">
              <a:fillToRect r="100000" b="10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5795963" y="1916113"/>
            <a:ext cx="2890837" cy="4321175"/>
          </a:xfrm>
        </p:spPr>
        <p:txBody>
          <a:bodyPr/>
          <a:lstStyle/>
          <a:p>
            <a:pPr marL="0" indent="4445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400" smtClean="0"/>
              <a:t>В равных треугольниках против соответственно равных сторон лежат равные углы, и </a:t>
            </a:r>
            <a:r>
              <a:rPr lang="ru-RU" sz="2400" i="1" smtClean="0">
                <a:solidFill>
                  <a:srgbClr val="3333CC"/>
                </a:solidFill>
              </a:rPr>
              <a:t>обратно:</a:t>
            </a:r>
            <a:r>
              <a:rPr lang="ru-RU" sz="2400" smtClean="0"/>
              <a:t> против соответственно равных углов лежат равные  стороны.</a:t>
            </a:r>
          </a:p>
        </p:txBody>
      </p:sp>
      <p:sp>
        <p:nvSpPr>
          <p:cNvPr id="615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404813"/>
            <a:ext cx="7848600" cy="1785937"/>
          </a:xfrm>
        </p:spPr>
        <p:txBody>
          <a:bodyPr>
            <a:normAutofit fontScale="90000"/>
          </a:bodyPr>
          <a:lstStyle/>
          <a:p>
            <a:pPr algn="just" eaLnBrk="1" hangingPunct="1"/>
            <a:r>
              <a:rPr lang="ru-RU" sz="2800" smtClean="0"/>
              <a:t>Если два треугольника равны, то элементы </a:t>
            </a:r>
            <a:br>
              <a:rPr lang="ru-RU" sz="2800" smtClean="0"/>
            </a:br>
            <a:r>
              <a:rPr lang="ru-RU" sz="2800" smtClean="0"/>
              <a:t>(т.е. стороны и углы) одного треугольника соответственно равны элементам другого треугольника</a:t>
            </a:r>
          </a:p>
        </p:txBody>
      </p:sp>
      <p:sp>
        <p:nvSpPr>
          <p:cNvPr id="6154" name="AutoShape 4"/>
          <p:cNvSpPr>
            <a:spLocks noChangeArrowheads="1"/>
          </p:cNvSpPr>
          <p:nvPr/>
        </p:nvSpPr>
        <p:spPr bwMode="auto">
          <a:xfrm>
            <a:off x="684213" y="3789363"/>
            <a:ext cx="2303462" cy="1944687"/>
          </a:xfrm>
          <a:prstGeom prst="triangle">
            <a:avLst>
              <a:gd name="adj" fmla="val 18718"/>
            </a:avLst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155" name="Text Box 5"/>
          <p:cNvSpPr txBox="1">
            <a:spLocks noChangeArrowheads="1"/>
          </p:cNvSpPr>
          <p:nvPr/>
        </p:nvSpPr>
        <p:spPr bwMode="auto">
          <a:xfrm>
            <a:off x="2771775" y="5661025"/>
            <a:ext cx="6477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>
                <a:latin typeface="Monotype Corsiva" pitchFamily="66" charset="0"/>
              </a:rPr>
              <a:t>C</a:t>
            </a:r>
            <a:endParaRPr lang="ru-RU" sz="3200">
              <a:latin typeface="Monotype Corsiva" pitchFamily="66" charset="0"/>
            </a:endParaRPr>
          </a:p>
        </p:txBody>
      </p:sp>
      <p:sp>
        <p:nvSpPr>
          <p:cNvPr id="6156" name="Text Box 6"/>
          <p:cNvSpPr txBox="1">
            <a:spLocks noChangeArrowheads="1"/>
          </p:cNvSpPr>
          <p:nvPr/>
        </p:nvSpPr>
        <p:spPr bwMode="auto">
          <a:xfrm>
            <a:off x="684213" y="3284538"/>
            <a:ext cx="6477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>
                <a:latin typeface="Monotype Corsiva" pitchFamily="66" charset="0"/>
              </a:rPr>
              <a:t>B</a:t>
            </a:r>
            <a:endParaRPr lang="ru-RU" sz="3200">
              <a:latin typeface="Monotype Corsiva" pitchFamily="66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2411413" y="1916113"/>
            <a:ext cx="3168650" cy="3028950"/>
            <a:chOff x="1519" y="1207"/>
            <a:chExt cx="1996" cy="1908"/>
          </a:xfrm>
        </p:grpSpPr>
        <p:sp>
          <p:nvSpPr>
            <p:cNvPr id="6165" name="AutoShape 8"/>
            <p:cNvSpPr>
              <a:spLocks noChangeArrowheads="1"/>
            </p:cNvSpPr>
            <p:nvPr/>
          </p:nvSpPr>
          <p:spPr bwMode="auto">
            <a:xfrm>
              <a:off x="1746" y="1571"/>
              <a:ext cx="1451" cy="1225"/>
            </a:xfrm>
            <a:prstGeom prst="triangle">
              <a:avLst>
                <a:gd name="adj" fmla="val 18718"/>
              </a:avLst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66" name="Text Box 9"/>
            <p:cNvSpPr txBox="1">
              <a:spLocks noChangeArrowheads="1"/>
            </p:cNvSpPr>
            <p:nvPr/>
          </p:nvSpPr>
          <p:spPr bwMode="auto">
            <a:xfrm>
              <a:off x="1519" y="2750"/>
              <a:ext cx="408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>
                  <a:latin typeface="Monotype Corsiva" pitchFamily="66" charset="0"/>
                </a:rPr>
                <a:t>A</a:t>
              </a:r>
              <a:r>
                <a:rPr lang="en-US" sz="3200" baseline="-25000">
                  <a:latin typeface="Monotype Corsiva" pitchFamily="66" charset="0"/>
                </a:rPr>
                <a:t>1</a:t>
              </a:r>
              <a:endParaRPr lang="ru-RU" sz="3200" baseline="-25000">
                <a:latin typeface="Monotype Corsiva" pitchFamily="66" charset="0"/>
              </a:endParaRPr>
            </a:p>
          </p:txBody>
        </p:sp>
        <p:sp>
          <p:nvSpPr>
            <p:cNvPr id="6167" name="Text Box 10"/>
            <p:cNvSpPr txBox="1">
              <a:spLocks noChangeArrowheads="1"/>
            </p:cNvSpPr>
            <p:nvPr/>
          </p:nvSpPr>
          <p:spPr bwMode="auto">
            <a:xfrm>
              <a:off x="3107" y="2750"/>
              <a:ext cx="408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>
                  <a:latin typeface="Monotype Corsiva" pitchFamily="66" charset="0"/>
                </a:rPr>
                <a:t>C</a:t>
              </a:r>
              <a:r>
                <a:rPr lang="en-US" sz="3200" baseline="-25000">
                  <a:latin typeface="Monotype Corsiva" pitchFamily="66" charset="0"/>
                </a:rPr>
                <a:t>1</a:t>
              </a:r>
              <a:endParaRPr lang="ru-RU" sz="3200" baseline="-25000">
                <a:latin typeface="Monotype Corsiva" pitchFamily="66" charset="0"/>
              </a:endParaRPr>
            </a:p>
          </p:txBody>
        </p:sp>
        <p:sp>
          <p:nvSpPr>
            <p:cNvPr id="6168" name="Text Box 11"/>
            <p:cNvSpPr txBox="1">
              <a:spLocks noChangeArrowheads="1"/>
            </p:cNvSpPr>
            <p:nvPr/>
          </p:nvSpPr>
          <p:spPr bwMode="auto">
            <a:xfrm>
              <a:off x="1746" y="1207"/>
              <a:ext cx="408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>
                  <a:latin typeface="Monotype Corsiva" pitchFamily="66" charset="0"/>
                </a:rPr>
                <a:t>B</a:t>
              </a:r>
              <a:r>
                <a:rPr lang="en-US" sz="3200" baseline="-25000">
                  <a:latin typeface="Monotype Corsiva" pitchFamily="66" charset="0"/>
                </a:rPr>
                <a:t>1</a:t>
              </a:r>
              <a:endParaRPr lang="ru-RU" sz="3200" baseline="-25000">
                <a:latin typeface="Monotype Corsiva" pitchFamily="66" charset="0"/>
              </a:endParaRPr>
            </a:p>
          </p:txBody>
        </p:sp>
      </p:grpSp>
      <p:sp>
        <p:nvSpPr>
          <p:cNvPr id="6158" name="Text Box 12"/>
          <p:cNvSpPr txBox="1">
            <a:spLocks noChangeArrowheads="1"/>
          </p:cNvSpPr>
          <p:nvPr/>
        </p:nvSpPr>
        <p:spPr bwMode="auto">
          <a:xfrm>
            <a:off x="250825" y="5661025"/>
            <a:ext cx="6477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>
                <a:latin typeface="Monotype Corsiva" pitchFamily="66" charset="0"/>
              </a:rPr>
              <a:t>A</a:t>
            </a:r>
            <a:endParaRPr lang="ru-RU" sz="3200">
              <a:latin typeface="Monotype Corsiva" pitchFamily="66" charset="0"/>
            </a:endParaRPr>
          </a:p>
        </p:txBody>
      </p:sp>
      <p:sp>
        <p:nvSpPr>
          <p:cNvPr id="21517" name="Line 13"/>
          <p:cNvSpPr>
            <a:spLocks noChangeShapeType="1"/>
          </p:cNvSpPr>
          <p:nvPr/>
        </p:nvSpPr>
        <p:spPr bwMode="auto">
          <a:xfrm flipH="1">
            <a:off x="684213" y="3789363"/>
            <a:ext cx="431800" cy="1944687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18" name="Line 14"/>
          <p:cNvSpPr>
            <a:spLocks noChangeShapeType="1"/>
          </p:cNvSpPr>
          <p:nvPr/>
        </p:nvSpPr>
        <p:spPr bwMode="auto">
          <a:xfrm flipH="1">
            <a:off x="2771775" y="2492375"/>
            <a:ext cx="431800" cy="1944688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21" name="Line 17"/>
          <p:cNvSpPr>
            <a:spLocks noChangeShapeType="1"/>
          </p:cNvSpPr>
          <p:nvPr/>
        </p:nvSpPr>
        <p:spPr bwMode="auto">
          <a:xfrm>
            <a:off x="1116013" y="3789363"/>
            <a:ext cx="1871662" cy="1944687"/>
          </a:xfrm>
          <a:prstGeom prst="line">
            <a:avLst/>
          </a:prstGeom>
          <a:noFill/>
          <a:ln w="38100">
            <a:solidFill>
              <a:srgbClr val="33CC33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23" name="Line 19"/>
          <p:cNvSpPr>
            <a:spLocks noChangeShapeType="1"/>
          </p:cNvSpPr>
          <p:nvPr/>
        </p:nvSpPr>
        <p:spPr bwMode="auto">
          <a:xfrm>
            <a:off x="3203575" y="2492375"/>
            <a:ext cx="1873250" cy="1944688"/>
          </a:xfrm>
          <a:prstGeom prst="line">
            <a:avLst/>
          </a:prstGeom>
          <a:noFill/>
          <a:ln w="38100">
            <a:solidFill>
              <a:srgbClr val="33CC33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26" name="Line 22"/>
          <p:cNvSpPr>
            <a:spLocks noChangeShapeType="1"/>
          </p:cNvSpPr>
          <p:nvPr/>
        </p:nvSpPr>
        <p:spPr bwMode="auto">
          <a:xfrm>
            <a:off x="684213" y="5734050"/>
            <a:ext cx="2303462" cy="0"/>
          </a:xfrm>
          <a:prstGeom prst="line">
            <a:avLst/>
          </a:prstGeom>
          <a:noFill/>
          <a:ln w="38100">
            <a:solidFill>
              <a:srgbClr val="3333CC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27" name="Line 23"/>
          <p:cNvSpPr>
            <a:spLocks noChangeShapeType="1"/>
          </p:cNvSpPr>
          <p:nvPr/>
        </p:nvSpPr>
        <p:spPr bwMode="auto">
          <a:xfrm>
            <a:off x="2771775" y="4437063"/>
            <a:ext cx="2305050" cy="0"/>
          </a:xfrm>
          <a:prstGeom prst="line">
            <a:avLst/>
          </a:prstGeom>
          <a:noFill/>
          <a:ln w="38100">
            <a:solidFill>
              <a:srgbClr val="3333CC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1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1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1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1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12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2000"/>
                                        <p:tgtEl>
                                          <p:spTgt spid="21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2000"/>
                                        <p:tgtEl>
                                          <p:spTgt spid="21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1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21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12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2000"/>
                                        <p:tgtEl>
                                          <p:spTgt spid="21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2000"/>
                                        <p:tgtEl>
                                          <p:spTgt spid="21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21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21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28" grpId="0" animBg="1"/>
      <p:bldP spid="21529" grpId="0" animBg="1"/>
      <p:bldP spid="21524" grpId="0" animBg="1"/>
      <p:bldP spid="21525" grpId="0" animBg="1"/>
      <p:bldP spid="21520" grpId="0" animBg="1"/>
      <p:bldP spid="21519" grpId="0" animBg="1"/>
      <p:bldP spid="21507" grpId="0" build="p"/>
      <p:bldP spid="21517" grpId="0" animBg="1"/>
      <p:bldP spid="21518" grpId="0" animBg="1"/>
      <p:bldP spid="21521" grpId="0" animBg="1"/>
      <p:bldP spid="21523" grpId="0" animBg="1"/>
      <p:bldP spid="21526" grpId="0" animBg="1"/>
      <p:bldP spid="2152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Гимнастика для ума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259632" y="1412776"/>
            <a:ext cx="6889322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ГОЛУ, ШЕРИНАВ, </a:t>
            </a:r>
            <a:endParaRPr lang="ru-RU" sz="54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РЕНЬКО</a:t>
            </a:r>
            <a:r>
              <a:rPr lang="ru-RU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ТОНАРОС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306820" y="3933056"/>
            <a:ext cx="6201633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УГОЛ, Вершина,</a:t>
            </a:r>
          </a:p>
          <a:p>
            <a:pPr algn="ctr"/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КОРЕНЬ, </a:t>
            </a:r>
          </a:p>
          <a:p>
            <a:pPr algn="ctr"/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СТОРОНА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8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uiExpand="1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Работа по готовым чертежам</a:t>
            </a:r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124744"/>
            <a:ext cx="5328592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627784" y="5157192"/>
            <a:ext cx="5400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Constantia" pitchFamily="18" charset="0"/>
              </a:rPr>
              <a:t>AC</a:t>
            </a:r>
            <a:r>
              <a:rPr lang="ru-RU" sz="3200" dirty="0">
                <a:solidFill>
                  <a:srgbClr val="FF0000"/>
                </a:solidFill>
                <a:latin typeface="Constantia" pitchFamily="18" charset="0"/>
              </a:rPr>
              <a:t> = </a:t>
            </a:r>
            <a:r>
              <a:rPr lang="en-US" sz="3200" dirty="0">
                <a:solidFill>
                  <a:srgbClr val="FF0000"/>
                </a:solidFill>
                <a:latin typeface="Constantia" pitchFamily="18" charset="0"/>
              </a:rPr>
              <a:t>PM</a:t>
            </a:r>
            <a:r>
              <a:rPr lang="ru-RU" sz="3200" dirty="0">
                <a:solidFill>
                  <a:srgbClr val="FF0000"/>
                </a:solidFill>
                <a:latin typeface="Constantia" pitchFamily="18" charset="0"/>
              </a:rPr>
              <a:t>, </a:t>
            </a:r>
            <a:r>
              <a:rPr lang="en-US" sz="3200" dirty="0">
                <a:solidFill>
                  <a:srgbClr val="FF0000"/>
                </a:solidFill>
                <a:latin typeface="Constantia" pitchFamily="18" charset="0"/>
              </a:rPr>
              <a:t>AB</a:t>
            </a:r>
            <a:r>
              <a:rPr lang="ru-RU" sz="3200" dirty="0">
                <a:solidFill>
                  <a:srgbClr val="FF0000"/>
                </a:solidFill>
                <a:latin typeface="Constantia" pitchFamily="18" charset="0"/>
              </a:rPr>
              <a:t> = </a:t>
            </a:r>
            <a:r>
              <a:rPr lang="en-US" sz="3200" dirty="0">
                <a:solidFill>
                  <a:srgbClr val="FF0000"/>
                </a:solidFill>
                <a:latin typeface="Constantia" pitchFamily="18" charset="0"/>
              </a:rPr>
              <a:t>NM</a:t>
            </a:r>
            <a:r>
              <a:rPr lang="ru-RU" sz="3200" dirty="0">
                <a:solidFill>
                  <a:srgbClr val="FF0000"/>
                </a:solidFill>
                <a:latin typeface="Constantia" pitchFamily="18" charset="0"/>
              </a:rPr>
              <a:t>, </a:t>
            </a:r>
            <a:r>
              <a:rPr lang="en-US" sz="3200" dirty="0">
                <a:solidFill>
                  <a:srgbClr val="FF0000"/>
                </a:solidFill>
                <a:latin typeface="Constantia" pitchFamily="18" charset="0"/>
              </a:rPr>
              <a:t>BC</a:t>
            </a:r>
            <a:r>
              <a:rPr lang="ru-RU" sz="3200" dirty="0">
                <a:solidFill>
                  <a:srgbClr val="FF0000"/>
                </a:solidFill>
                <a:latin typeface="Constantia" pitchFamily="18" charset="0"/>
              </a:rPr>
              <a:t> = </a:t>
            </a:r>
            <a:r>
              <a:rPr lang="en-US" sz="3200" dirty="0">
                <a:solidFill>
                  <a:srgbClr val="FF0000"/>
                </a:solidFill>
                <a:latin typeface="Constantia" pitchFamily="18" charset="0"/>
              </a:rPr>
              <a:t>NP</a:t>
            </a:r>
            <a:endParaRPr lang="ru-RU" sz="3200" dirty="0">
              <a:solidFill>
                <a:srgbClr val="FF0000"/>
              </a:solidFill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Работа по готовым чертежам</a:t>
            </a:r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412776"/>
            <a:ext cx="6048672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699792" y="5013176"/>
            <a:ext cx="506452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Constantia" pitchFamily="18" charset="0"/>
              </a:rPr>
              <a:t>AC = KD, CB = KE, AB = ED</a:t>
            </a:r>
            <a:endParaRPr lang="ru-RU" sz="3200" dirty="0">
              <a:solidFill>
                <a:srgbClr val="FF0000"/>
              </a:solidFill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ЛОВИ ОШИБКУ!!!</a:t>
            </a:r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 l="35388" t="24113" r="21140" b="24113"/>
          <a:stretch>
            <a:fillRect/>
          </a:stretch>
        </p:blipFill>
        <p:spPr bwMode="auto">
          <a:xfrm>
            <a:off x="1187624" y="1484784"/>
            <a:ext cx="6912768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РЕФЛЕКСИЯ</a:t>
            </a:r>
            <a:endParaRPr lang="ru-RU" dirty="0"/>
          </a:p>
        </p:txBody>
      </p:sp>
      <p:sp>
        <p:nvSpPr>
          <p:cNvPr id="4" name="Равнобедренный треугольник 3"/>
          <p:cNvSpPr/>
          <p:nvPr/>
        </p:nvSpPr>
        <p:spPr>
          <a:xfrm>
            <a:off x="899592" y="1340768"/>
            <a:ext cx="2088232" cy="1872208"/>
          </a:xfrm>
          <a:prstGeom prst="triangl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Равнобедренный треугольник 4"/>
          <p:cNvSpPr/>
          <p:nvPr/>
        </p:nvSpPr>
        <p:spPr>
          <a:xfrm rot="10557169">
            <a:off x="6516216" y="1484784"/>
            <a:ext cx="2088232" cy="1872208"/>
          </a:xfrm>
          <a:prstGeom prst="triangl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Равнобедренный треугольник 5"/>
          <p:cNvSpPr/>
          <p:nvPr/>
        </p:nvSpPr>
        <p:spPr>
          <a:xfrm rot="1716119">
            <a:off x="3812597" y="1366334"/>
            <a:ext cx="2088232" cy="1872208"/>
          </a:xfrm>
          <a:prstGeom prst="triangl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835696" y="4149080"/>
            <a:ext cx="5472608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СПАСИБО ЗА </a:t>
            </a:r>
          </a:p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ВНИМАНИЕ!!!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4500" dirty="0" smtClean="0">
                <a:latin typeface="Constantia" pitchFamily="18" charset="0"/>
              </a:rPr>
              <a:t>Изучить </a:t>
            </a:r>
            <a:r>
              <a:rPr lang="ru-RU" sz="4500" dirty="0" smtClean="0">
                <a:latin typeface="Constantia" pitchFamily="18" charset="0"/>
              </a:rPr>
              <a:t>п. 14 из § 1; ответить на вопросы 1 и 2 на с. 49; решить задачу № 90 и карточку </a:t>
            </a:r>
            <a:endParaRPr lang="ru-RU" sz="4500" dirty="0">
              <a:latin typeface="Constantia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Домашнее задание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1830</TotalTime>
  <Words>243</Words>
  <Application>Microsoft Office PowerPoint</Application>
  <PresentationFormat>Экран (4:3)</PresentationFormat>
  <Paragraphs>66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Arial</vt:lpstr>
      <vt:lpstr>Wingdings</vt:lpstr>
      <vt:lpstr>Calibri</vt:lpstr>
      <vt:lpstr>Arial Black</vt:lpstr>
      <vt:lpstr>Times New Roman</vt:lpstr>
      <vt:lpstr>Monotype Corsiva</vt:lpstr>
      <vt:lpstr>Symbol</vt:lpstr>
      <vt:lpstr>Открытая</vt:lpstr>
      <vt:lpstr>Урок по геометрии в 7 классе</vt:lpstr>
      <vt:lpstr>Девиз урока</vt:lpstr>
      <vt:lpstr>Треугольник</vt:lpstr>
      <vt:lpstr>Решение практических задач</vt:lpstr>
      <vt:lpstr>Треугольник</vt:lpstr>
      <vt:lpstr>Две фигуры, в частности, два треугольника, называются равными, если их можно совместить наложением</vt:lpstr>
      <vt:lpstr>Если два треугольника равны, то элементы  (т.е. стороны и углы) одного треугольника соответственно равны элементам другого треугольника</vt:lpstr>
      <vt:lpstr>Гимнастика для ума</vt:lpstr>
      <vt:lpstr>Работа по готовым чертежам</vt:lpstr>
      <vt:lpstr>Работа по готовым чертежам</vt:lpstr>
      <vt:lpstr>ЛОВИ ОШИБКУ!!!</vt:lpstr>
      <vt:lpstr>РЕФЛЕКСИЯ</vt:lpstr>
      <vt:lpstr>Домашнее задание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root</cp:lastModifiedBy>
  <cp:revision>23</cp:revision>
  <dcterms:created xsi:type="dcterms:W3CDTF">2008-12-13T09:34:18Z</dcterms:created>
  <dcterms:modified xsi:type="dcterms:W3CDTF">2017-08-29T18:55:24Z</dcterms:modified>
</cp:coreProperties>
</file>